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8" r:id="rId3"/>
    <p:sldId id="265" r:id="rId4"/>
    <p:sldId id="269" r:id="rId5"/>
    <p:sldId id="258" r:id="rId6"/>
    <p:sldId id="259" r:id="rId7"/>
    <p:sldId id="270" r:id="rId8"/>
    <p:sldId id="271" r:id="rId9"/>
    <p:sldId id="272" r:id="rId10"/>
    <p:sldId id="273" r:id="rId11"/>
    <p:sldId id="274" r:id="rId12"/>
    <p:sldId id="275" r:id="rId13"/>
    <p:sldId id="278" r:id="rId14"/>
    <p:sldId id="27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4E8"/>
    <a:srgbClr val="DBF4CA"/>
    <a:srgbClr val="DBE9CD"/>
    <a:srgbClr val="EAE8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6436" autoAdjust="0"/>
  </p:normalViewPr>
  <p:slideViewPr>
    <p:cSldViewPr snapToGrid="0">
      <p:cViewPr varScale="1">
        <p:scale>
          <a:sx n="159" d="100"/>
          <a:sy n="159" d="100"/>
        </p:scale>
        <p:origin x="388" y="84"/>
      </p:cViewPr>
      <p:guideLst/>
    </p:cSldViewPr>
  </p:slideViewPr>
  <p:outlineViewPr>
    <p:cViewPr>
      <p:scale>
        <a:sx n="33" d="100"/>
        <a:sy n="33" d="100"/>
      </p:scale>
      <p:origin x="0" y="-733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4928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B144D6C-2361-4069-89D9-B90898426E1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ABCE8F-13B6-4041-A0C5-A311DD7858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03276-55BB-40ED-BB8B-878BC3BA6998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06CE1-7114-446B-B384-47BE2C39F3C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2E50E8-DC04-4997-8F6E-C3869C0251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65782-EC3D-46B9-BF28-D460FA2727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0312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48716A-9AA1-4737-8475-8931B3DEA5E3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A206B-ED20-42CE-B0F2-11AE32B434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842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614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51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092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043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94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204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773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610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Backstory: set in the future, the player is designed by a company that specialises in cyborg technology. With them being a cyborg, they have the ability to wall run, slow down time and parkour.</a:t>
            </a:r>
          </a:p>
          <a:p>
            <a:endParaRPr lang="en-GB" dirty="0"/>
          </a:p>
          <a:p>
            <a:r>
              <a:rPr lang="en-GB" dirty="0"/>
              <a:t>In the next slide we will discuss the 3 phase model we are creating for the player to follow and understand the game better.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A206B-ED20-42CE-B0F2-11AE32B4349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5253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1BABB93-E3EF-4C50-BD8F-5DE30B0C7979}"/>
              </a:ext>
            </a:extLst>
          </p:cNvPr>
          <p:cNvGrpSpPr/>
          <p:nvPr userDrawn="1"/>
        </p:nvGrpSpPr>
        <p:grpSpPr>
          <a:xfrm>
            <a:off x="0" y="0"/>
            <a:ext cx="12192000" cy="6866467"/>
            <a:chOff x="0" y="-8467"/>
            <a:chExt cx="12192000" cy="6866467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6939DEB-F059-435E-BEBB-D0DD95E2B631}"/>
                </a:ext>
              </a:extLst>
            </p:cNvPr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4B2039A-D055-4B92-9463-D7344C346A82}"/>
                </a:ext>
              </a:extLst>
            </p:cNvPr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ectangle 23">
              <a:extLst>
                <a:ext uri="{FF2B5EF4-FFF2-40B4-BE49-F238E27FC236}">
                  <a16:creationId xmlns:a16="http://schemas.microsoft.com/office/drawing/2014/main" id="{429F5A66-A2B4-4D32-8209-D2E1616AD210}"/>
                </a:ext>
              </a:extLst>
            </p:cNvPr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0070C0">
                <a:alpha val="3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25">
              <a:extLst>
                <a:ext uri="{FF2B5EF4-FFF2-40B4-BE49-F238E27FC236}">
                  <a16:creationId xmlns:a16="http://schemas.microsoft.com/office/drawing/2014/main" id="{A83D8658-3B67-47BB-B957-B2FF6E2A3464}"/>
                </a:ext>
              </a:extLst>
            </p:cNvPr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2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62">
              <a:extLst>
                <a:ext uri="{FF2B5EF4-FFF2-40B4-BE49-F238E27FC236}">
                  <a16:creationId xmlns:a16="http://schemas.microsoft.com/office/drawing/2014/main" id="{928F1EF6-FA00-4440-971B-E5ACAA99251C}"/>
                </a:ext>
              </a:extLst>
            </p:cNvPr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002060">
                <a:alpha val="72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27">
              <a:extLst>
                <a:ext uri="{FF2B5EF4-FFF2-40B4-BE49-F238E27FC236}">
                  <a16:creationId xmlns:a16="http://schemas.microsoft.com/office/drawing/2014/main" id="{8FE11420-7377-4C68-A1D5-0129EB0F7D5D}"/>
                </a:ext>
              </a:extLst>
            </p:cNvPr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8">
              <a:extLst>
                <a:ext uri="{FF2B5EF4-FFF2-40B4-BE49-F238E27FC236}">
                  <a16:creationId xmlns:a16="http://schemas.microsoft.com/office/drawing/2014/main" id="{F3680030-96A7-489D-AE83-C56300BC31F8}"/>
                </a:ext>
              </a:extLst>
            </p:cNvPr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00B0F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Rectangle 29">
              <a:extLst>
                <a:ext uri="{FF2B5EF4-FFF2-40B4-BE49-F238E27FC236}">
                  <a16:creationId xmlns:a16="http://schemas.microsoft.com/office/drawing/2014/main" id="{1839AE93-635C-4F69-A62B-9A61692F1418}"/>
                </a:ext>
              </a:extLst>
            </p:cNvPr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6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67" name="Isosceles Triangle 66">
              <a:extLst>
                <a:ext uri="{FF2B5EF4-FFF2-40B4-BE49-F238E27FC236}">
                  <a16:creationId xmlns:a16="http://schemas.microsoft.com/office/drawing/2014/main" id="{57EE5312-84BB-4F09-A5C3-ACC7B4DB190F}"/>
                </a:ext>
              </a:extLst>
            </p:cNvPr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00B0F0">
                <a:alpha val="8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Isosceles Triangle 67">
              <a:extLst>
                <a:ext uri="{FF2B5EF4-FFF2-40B4-BE49-F238E27FC236}">
                  <a16:creationId xmlns:a16="http://schemas.microsoft.com/office/drawing/2014/main" id="{FE73865B-740A-4DB3-94AD-556E28998B04}"/>
                </a:ext>
              </a:extLst>
            </p:cNvPr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8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123087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171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83471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8622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0109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692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362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4078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461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195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206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775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2761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0681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34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481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0070C0">
                <a:alpha val="3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2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rgbClr val="002060">
                <a:alpha val="72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206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00B0F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6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 dirty="0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00B0F0">
                <a:alpha val="8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rgbClr val="FF0000">
                <a:alpha val="85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B1921-B6CA-4D11-B318-D7AC0C0445B6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2D398FB-E48A-4A0B-A4D4-6CF19DA500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4220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B0F0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rgbClr val="00B0F0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ErVkZmNg7ps?feature=oembed" TargetMode="Externa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F4E542EA-3B8D-41CF-B2D0-5B0931CAD9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439" y="851481"/>
            <a:ext cx="5155038" cy="515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65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526" y="164752"/>
            <a:ext cx="1624922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Budget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C34BCE9-3101-47CB-9A4D-AC887AE12C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9703582"/>
              </p:ext>
            </p:extLst>
          </p:nvPr>
        </p:nvGraphicFramePr>
        <p:xfrm>
          <a:off x="1868905" y="1613260"/>
          <a:ext cx="7144599" cy="38593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1399">
                  <a:extLst>
                    <a:ext uri="{9D8B030D-6E8A-4147-A177-3AD203B41FA5}">
                      <a16:colId xmlns:a16="http://schemas.microsoft.com/office/drawing/2014/main" val="2582256341"/>
                    </a:ext>
                  </a:extLst>
                </a:gridCol>
                <a:gridCol w="4013200">
                  <a:extLst>
                    <a:ext uri="{9D8B030D-6E8A-4147-A177-3AD203B41FA5}">
                      <a16:colId xmlns:a16="http://schemas.microsoft.com/office/drawing/2014/main" val="563219129"/>
                    </a:ext>
                  </a:extLst>
                </a:gridCol>
              </a:tblGrid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Programming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£24,000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199825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Level Design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£12,000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8564459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Art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£18,000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930805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Sound Design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£6,000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308787"/>
                  </a:ext>
                </a:extLst>
              </a:tr>
              <a:tr h="64078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PR + Marketing</a:t>
                      </a:r>
                    </a:p>
                    <a:p>
                      <a:r>
                        <a:rPr lang="en-GB" sz="1100" b="0" dirty="0">
                          <a:solidFill>
                            <a:schemeClr val="bg1"/>
                          </a:solidFill>
                        </a:rPr>
                        <a:t>Website, trailer etc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£40,000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9801308"/>
                  </a:ext>
                </a:extLst>
              </a:tr>
              <a:tr h="655397">
                <a:tc>
                  <a:txBody>
                    <a:bodyPr/>
                    <a:lstStyle/>
                    <a:p>
                      <a:r>
                        <a:rPr lang="en-GB" b="1" dirty="0"/>
                        <a:t>TOTAL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£100,000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729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4517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831" y="252984"/>
            <a:ext cx="1823170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Funding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C34BCE9-3101-47CB-9A4D-AC887AE12C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77692"/>
              </p:ext>
            </p:extLst>
          </p:nvPr>
        </p:nvGraphicFramePr>
        <p:xfrm>
          <a:off x="1764632" y="2191554"/>
          <a:ext cx="7210926" cy="2280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5732">
                  <a:extLst>
                    <a:ext uri="{9D8B030D-6E8A-4147-A177-3AD203B41FA5}">
                      <a16:colId xmlns:a16="http://schemas.microsoft.com/office/drawing/2014/main" val="2582256341"/>
                    </a:ext>
                  </a:extLst>
                </a:gridCol>
                <a:gridCol w="4045194">
                  <a:extLst>
                    <a:ext uri="{9D8B030D-6E8A-4147-A177-3AD203B41FA5}">
                      <a16:colId xmlns:a16="http://schemas.microsoft.com/office/drawing/2014/main" val="563219129"/>
                    </a:ext>
                  </a:extLst>
                </a:gridCol>
              </a:tblGrid>
              <a:tr h="760061">
                <a:tc>
                  <a:txBody>
                    <a:bodyPr/>
                    <a:lstStyle/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Tranzfuser</a:t>
                      </a:r>
                      <a:endParaRPr lang="en-GB" sz="11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£25,000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558166"/>
                  </a:ext>
                </a:extLst>
              </a:tr>
              <a:tr h="760061">
                <a:tc>
                  <a:txBody>
                    <a:bodyPr/>
                    <a:lstStyle/>
                    <a:p>
                      <a:r>
                        <a:rPr lang="en-GB" dirty="0"/>
                        <a:t>Publisher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£75,000</a:t>
                      </a:r>
                    </a:p>
                  </a:txBody>
                  <a:tcPr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0199825"/>
                  </a:ext>
                </a:extLst>
              </a:tr>
              <a:tr h="760061">
                <a:tc>
                  <a:txBody>
                    <a:bodyPr/>
                    <a:lstStyle/>
                    <a:p>
                      <a:r>
                        <a:rPr lang="en-GB" b="1" dirty="0"/>
                        <a:t>TOTAL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£100,000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729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63306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89" y="453510"/>
            <a:ext cx="1634675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Recap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7E6C96-C12A-4484-8E18-120969539608}"/>
              </a:ext>
            </a:extLst>
          </p:cNvPr>
          <p:cNvSpPr txBox="1"/>
          <p:nvPr/>
        </p:nvSpPr>
        <p:spPr>
          <a:xfrm>
            <a:off x="889526" y="1288406"/>
            <a:ext cx="784555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pPr marL="342900" lvl="0" indent="-342900" algn="ctr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sz="2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What is it?</a:t>
            </a:r>
            <a:endParaRPr lang="en-GB" sz="2400" dirty="0"/>
          </a:p>
          <a:p>
            <a:pPr marL="342900" lvl="0" indent="-342900" algn="ctr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sz="2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Why is it fun?</a:t>
            </a:r>
          </a:p>
          <a:p>
            <a:pPr marL="342900" lvl="0" indent="-342900" algn="ctr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sz="2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Why would someone want to play it?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DB6BBB-F399-4119-B738-6AF49AD90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125" y="3268653"/>
            <a:ext cx="39179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2517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9084"/>
            <a:ext cx="2833827" cy="890016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Looking For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386F0-F0B3-4CF9-85F3-C0D5E06A1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727" y="1502939"/>
            <a:ext cx="8596668" cy="2876448"/>
          </a:xfrm>
        </p:spPr>
        <p:txBody>
          <a:bodyPr>
            <a:normAutofit/>
          </a:bodyPr>
          <a:lstStyle/>
          <a:p>
            <a:pPr algn="ctr"/>
            <a:r>
              <a:rPr lang="en-GB" sz="2400" dirty="0"/>
              <a:t>Development Funding </a:t>
            </a:r>
          </a:p>
          <a:p>
            <a:pPr algn="ctr"/>
            <a:r>
              <a:rPr lang="en-GB" sz="2400" dirty="0"/>
              <a:t>Store support</a:t>
            </a:r>
          </a:p>
          <a:p>
            <a:pPr algn="ctr"/>
            <a:r>
              <a:rPr lang="en-GB" sz="2400" dirty="0"/>
              <a:t>Marketing support</a:t>
            </a:r>
          </a:p>
          <a:p>
            <a:pPr algn="ctr"/>
            <a:r>
              <a:rPr lang="en-GB" sz="2400" dirty="0"/>
              <a:t>A partner who understands us and our game</a:t>
            </a:r>
          </a:p>
          <a:p>
            <a:pPr marL="0" indent="0" algn="ctr">
              <a:buNone/>
            </a:pPr>
            <a:endParaRPr lang="en-GB" sz="40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8CD6FCD-E86F-4961-B803-D0C01D135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665" y="3511339"/>
            <a:ext cx="4989896" cy="3027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64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439" y="3185595"/>
            <a:ext cx="8596668" cy="964046"/>
          </a:xfrm>
        </p:spPr>
        <p:txBody>
          <a:bodyPr>
            <a:normAutofit fontScale="90000"/>
          </a:bodyPr>
          <a:lstStyle/>
          <a:p>
            <a:pPr algn="ctr"/>
            <a:r>
              <a:rPr lang="en-GB" sz="6000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386F0-F0B3-4CF9-85F3-C0D5E06A1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439" y="5405404"/>
            <a:ext cx="8596668" cy="96404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400" dirty="0"/>
              <a:t>Contact:</a:t>
            </a:r>
          </a:p>
          <a:p>
            <a:pPr marL="0" indent="0" algn="ctr">
              <a:buNone/>
            </a:pPr>
            <a:r>
              <a:rPr lang="en-GB" sz="1400" dirty="0"/>
              <a:t>creativeforce532@gmail.com</a:t>
            </a:r>
          </a:p>
        </p:txBody>
      </p:sp>
    </p:spTree>
    <p:extLst>
      <p:ext uri="{BB962C8B-B14F-4D97-AF65-F5344CB8AC3E}">
        <p14:creationId xmlns:p14="http://schemas.microsoft.com/office/powerpoint/2010/main" val="2234845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DB5D4B-4A84-4A4F-A330-04D2D3E18DBA}"/>
              </a:ext>
            </a:extLst>
          </p:cNvPr>
          <p:cNvSpPr txBox="1">
            <a:spLocks/>
          </p:cNvSpPr>
          <p:nvPr/>
        </p:nvSpPr>
        <p:spPr>
          <a:xfrm>
            <a:off x="1444365" y="2916767"/>
            <a:ext cx="7766936" cy="1024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6000" dirty="0">
                <a:solidFill>
                  <a:srgbClr val="00B0F0"/>
                </a:solidFill>
              </a:rPr>
              <a:t>Creative Force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BE0F7B2-CA25-45D4-B0B6-E1ABB990FD33}"/>
              </a:ext>
            </a:extLst>
          </p:cNvPr>
          <p:cNvSpPr txBox="1">
            <a:spLocks/>
          </p:cNvSpPr>
          <p:nvPr/>
        </p:nvSpPr>
        <p:spPr>
          <a:xfrm>
            <a:off x="1507067" y="4050833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A0F107-B7C7-4A52-A7CF-06AADAE9665A}"/>
              </a:ext>
            </a:extLst>
          </p:cNvPr>
          <p:cNvSpPr txBox="1"/>
          <p:nvPr/>
        </p:nvSpPr>
        <p:spPr>
          <a:xfrm>
            <a:off x="1507067" y="4127475"/>
            <a:ext cx="74249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We want to make fun and engaging games that are creative and take it to the next level.</a:t>
            </a:r>
          </a:p>
        </p:txBody>
      </p:sp>
    </p:spTree>
    <p:extLst>
      <p:ext uri="{BB962C8B-B14F-4D97-AF65-F5344CB8AC3E}">
        <p14:creationId xmlns:p14="http://schemas.microsoft.com/office/powerpoint/2010/main" val="515757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1A5CB-8505-42EF-B91C-63787E14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930" y="409209"/>
            <a:ext cx="9044832" cy="697696"/>
          </a:xfrm>
        </p:spPr>
        <p:txBody>
          <a:bodyPr/>
          <a:lstStyle/>
          <a:p>
            <a:r>
              <a:rPr lang="en-GB" dirty="0"/>
              <a:t>Company Development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EBD5E-85B1-43E0-8214-7BB7844F9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30" y="1561765"/>
            <a:ext cx="8596668" cy="5369387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GB" dirty="0"/>
            </a:b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48FFE4-4C3A-4BD1-89A6-FEAC65831D56}"/>
              </a:ext>
            </a:extLst>
          </p:cNvPr>
          <p:cNvSpPr/>
          <p:nvPr/>
        </p:nvSpPr>
        <p:spPr>
          <a:xfrm>
            <a:off x="2432575" y="1561765"/>
            <a:ext cx="2931061" cy="1949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sz="1600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Calum – Team Leader/ programmer</a:t>
            </a:r>
          </a:p>
          <a:p>
            <a:pPr lvl="0">
              <a:spcBef>
                <a:spcPts val="1000"/>
              </a:spcBef>
              <a:buClr>
                <a:srgbClr val="00B0F0"/>
              </a:buClr>
              <a:buSzPct val="80000"/>
            </a:pPr>
            <a:endParaRPr lang="en-GB" sz="1400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 leading teams and setting deadlines, organising the team.</a:t>
            </a:r>
            <a:endParaRPr lang="en-GB" sz="1600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pPr marL="342900" lvl="0" indent="-342900" algn="ctr">
              <a:spcBef>
                <a:spcPts val="1000"/>
              </a:spcBef>
              <a:buClr>
                <a:srgbClr val="90C226"/>
              </a:buClr>
              <a:buSzPct val="80000"/>
              <a:buFont typeface="Wingdings 3" charset="2"/>
              <a:buChar char=""/>
            </a:pPr>
            <a:endParaRPr lang="en-GB" sz="1600" dirty="0">
              <a:solidFill>
                <a:prstClr val="white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30BB41-3B5F-4FCB-9A68-0DB9CAE52C30}"/>
              </a:ext>
            </a:extLst>
          </p:cNvPr>
          <p:cNvSpPr txBox="1"/>
          <p:nvPr/>
        </p:nvSpPr>
        <p:spPr>
          <a:xfrm>
            <a:off x="2442412" y="4367776"/>
            <a:ext cx="2869522" cy="1143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Brodie</a:t>
            </a:r>
            <a:r>
              <a:rPr lang="en-GB" dirty="0">
                <a:solidFill>
                  <a:prstClr val="white">
                    <a:lumMod val="75000"/>
                    <a:lumOff val="25000"/>
                  </a:prstClr>
                </a:solidFill>
              </a:rPr>
              <a:t> </a:t>
            </a: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– Programmer</a:t>
            </a:r>
          </a:p>
          <a:p>
            <a:pPr lvl="0"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Experienced programmer, participated in </a:t>
            </a:r>
            <a:r>
              <a:rPr lang="en-GB" sz="1400" dirty="0" err="1">
                <a:solidFill>
                  <a:prstClr val="white">
                    <a:lumMod val="75000"/>
                    <a:lumOff val="25000"/>
                  </a:prstClr>
                </a:solidFill>
              </a:rPr>
              <a:t>GameJams</a:t>
            </a: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, able to stick to deadlines.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9E9D12-A565-4591-8CEB-5909846BA667}"/>
              </a:ext>
            </a:extLst>
          </p:cNvPr>
          <p:cNvSpPr txBox="1"/>
          <p:nvPr/>
        </p:nvSpPr>
        <p:spPr>
          <a:xfrm>
            <a:off x="7271226" y="1584158"/>
            <a:ext cx="2351315" cy="2231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Pawel – Level Designer</a:t>
            </a:r>
          </a:p>
          <a:p>
            <a:pPr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 creating fun and exiting levels, always sharing new ideas.</a:t>
            </a:r>
          </a:p>
          <a:p>
            <a:pPr algn="ctr">
              <a:spcBef>
                <a:spcPts val="1000"/>
              </a:spcBef>
              <a:buClr>
                <a:srgbClr val="00B0F0"/>
              </a:buClr>
              <a:buSzPct val="80000"/>
            </a:pP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pPr lvl="0" algn="ctr">
              <a:spcBef>
                <a:spcPts val="1000"/>
              </a:spcBef>
              <a:buClr>
                <a:srgbClr val="90C226"/>
              </a:buClr>
              <a:buSzPct val="80000"/>
            </a:pP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E24F51-8F59-40DE-A6CA-F647E44A0F7D}"/>
              </a:ext>
            </a:extLst>
          </p:cNvPr>
          <p:cNvSpPr txBox="1"/>
          <p:nvPr/>
        </p:nvSpPr>
        <p:spPr>
          <a:xfrm>
            <a:off x="7222907" y="4260262"/>
            <a:ext cx="2310729" cy="2128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spcBef>
                <a:spcPts val="1000"/>
              </a:spcBef>
              <a:buClr>
                <a:srgbClr val="00B0F0"/>
              </a:buClr>
              <a:buSzPct val="80000"/>
              <a:buFont typeface="Wingdings 3" charset="2"/>
              <a:buChar char=""/>
            </a:pPr>
            <a:r>
              <a:rPr lang="en-GB" b="1" dirty="0">
                <a:solidFill>
                  <a:prstClr val="white">
                    <a:lumMod val="75000"/>
                    <a:lumOff val="25000"/>
                  </a:prstClr>
                </a:solidFill>
              </a:rPr>
              <a:t>Samuel – 3D Artist</a:t>
            </a:r>
          </a:p>
          <a:p>
            <a:pPr>
              <a:spcBef>
                <a:spcPts val="1000"/>
              </a:spcBef>
              <a:buClr>
                <a:srgbClr val="00B0F0"/>
              </a:buClr>
              <a:buSzPct val="80000"/>
            </a:pPr>
            <a:r>
              <a:rPr lang="en-GB" sz="1400" dirty="0">
                <a:solidFill>
                  <a:prstClr val="white">
                    <a:lumMod val="75000"/>
                    <a:lumOff val="25000"/>
                  </a:prstClr>
                </a:solidFill>
              </a:rPr>
              <a:t>Experience in environment and character modelling, Takes constructive feedback well.</a:t>
            </a:r>
            <a:endParaRPr lang="en-GB" b="1" dirty="0">
              <a:solidFill>
                <a:prstClr val="white">
                  <a:lumMod val="75000"/>
                  <a:lumOff val="25000"/>
                </a:prstClr>
              </a:solidFill>
            </a:endParaRPr>
          </a:p>
          <a:p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2B0C45-7DDC-482E-9BEE-D83542BAA8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6" t="6947" r="16894" b="29474"/>
          <a:stretch/>
        </p:blipFill>
        <p:spPr bwMode="auto">
          <a:xfrm>
            <a:off x="5550568" y="1328819"/>
            <a:ext cx="1539412" cy="1849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may contain: 1 person, smiling, sky, cloud, outdoor and nature">
            <a:extLst>
              <a:ext uri="{FF2B5EF4-FFF2-40B4-BE49-F238E27FC236}">
                <a16:creationId xmlns:a16="http://schemas.microsoft.com/office/drawing/2014/main" id="{443EF2E5-6C33-495B-88B9-18E3A26812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9" t="17861" r="17356" b="20292"/>
          <a:stretch/>
        </p:blipFill>
        <p:spPr bwMode="auto">
          <a:xfrm>
            <a:off x="551930" y="1212507"/>
            <a:ext cx="1865190" cy="1965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may contain: 1 person, closeup">
            <a:extLst>
              <a:ext uri="{FF2B5EF4-FFF2-40B4-BE49-F238E27FC236}">
                <a16:creationId xmlns:a16="http://schemas.microsoft.com/office/drawing/2014/main" id="{D71EB605-FAAF-4394-B9BB-DBAEFBC063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11" t="-1817" r="15107" b="26784"/>
          <a:stretch/>
        </p:blipFill>
        <p:spPr bwMode="auto">
          <a:xfrm>
            <a:off x="694305" y="4004430"/>
            <a:ext cx="1605733" cy="1870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may contain: 1 person">
            <a:extLst>
              <a:ext uri="{FF2B5EF4-FFF2-40B4-BE49-F238E27FC236}">
                <a16:creationId xmlns:a16="http://schemas.microsoft.com/office/drawing/2014/main" id="{1A7C2921-F091-4C06-8BC9-97D6F80364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6" t="3224" r="11785" b="6605"/>
          <a:stretch/>
        </p:blipFill>
        <p:spPr bwMode="auto">
          <a:xfrm>
            <a:off x="5399141" y="3902893"/>
            <a:ext cx="1736559" cy="239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268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43778-0291-4256-BE52-7CACC71FB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119" y="2284219"/>
            <a:ext cx="7766936" cy="1646302"/>
          </a:xfrm>
        </p:spPr>
        <p:txBody>
          <a:bodyPr/>
          <a:lstStyle/>
          <a:p>
            <a:pPr algn="ctr"/>
            <a:r>
              <a:rPr lang="en-GB" dirty="0" err="1"/>
              <a:t>CyberFocus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30E37A-8D2D-4DAF-A53C-39B58AA8D91F}"/>
              </a:ext>
            </a:extLst>
          </p:cNvPr>
          <p:cNvSpPr txBox="1"/>
          <p:nvPr/>
        </p:nvSpPr>
        <p:spPr>
          <a:xfrm>
            <a:off x="3275316" y="4232229"/>
            <a:ext cx="45171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CyberFocus</a:t>
            </a:r>
            <a:r>
              <a:rPr lang="en-GB" dirty="0"/>
              <a:t> is a first person, parkour, time bending experience where players will test their skills and reactions to overcome challenges.</a:t>
            </a:r>
          </a:p>
        </p:txBody>
      </p:sp>
    </p:spTree>
    <p:extLst>
      <p:ext uri="{BB962C8B-B14F-4D97-AF65-F5344CB8AC3E}">
        <p14:creationId xmlns:p14="http://schemas.microsoft.com/office/powerpoint/2010/main" val="921996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28999-74EE-4CB6-B952-B9FDF4D3E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6778"/>
            <a:ext cx="2331781" cy="73435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Parkour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28E9D-4B35-45BC-B3AF-83C31E8C2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1091" y="1544760"/>
            <a:ext cx="5948426" cy="3880773"/>
          </a:xfrm>
        </p:spPr>
        <p:txBody>
          <a:bodyPr>
            <a:normAutofit/>
          </a:bodyPr>
          <a:lstStyle/>
          <a:p>
            <a:r>
              <a:rPr lang="en-GB" sz="2400" dirty="0"/>
              <a:t>What players expect to be in a parkour game.</a:t>
            </a:r>
          </a:p>
          <a:p>
            <a:pPr marL="0" indent="0">
              <a:buNone/>
            </a:pPr>
            <a:endParaRPr lang="en-GB" sz="2400" dirty="0"/>
          </a:p>
          <a:p>
            <a:r>
              <a:rPr lang="en-GB" sz="2400" dirty="0"/>
              <a:t>Hook to propel player </a:t>
            </a:r>
          </a:p>
        </p:txBody>
      </p:sp>
      <p:pic>
        <p:nvPicPr>
          <p:cNvPr id="6" name="movie_Trim">
            <a:hlinkClick r:id="" action="ppaction://media"/>
            <a:extLst>
              <a:ext uri="{FF2B5EF4-FFF2-40B4-BE49-F238E27FC236}">
                <a16:creationId xmlns:a16="http://schemas.microsoft.com/office/drawing/2014/main" id="{B7A8825B-862F-48C5-8F29-C0AF679F6E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36338" y="3833669"/>
            <a:ext cx="3930415" cy="2066252"/>
          </a:xfrm>
          <a:prstGeom prst="rect">
            <a:avLst/>
          </a:prstGeom>
        </p:spPr>
      </p:pic>
      <p:pic>
        <p:nvPicPr>
          <p:cNvPr id="8" name="Hook_Trim">
            <a:hlinkClick r:id="" action="ppaction://media"/>
            <a:extLst>
              <a:ext uri="{FF2B5EF4-FFF2-40B4-BE49-F238E27FC236}">
                <a16:creationId xmlns:a16="http://schemas.microsoft.com/office/drawing/2014/main" id="{5F0990CB-A1E5-48AA-94D4-9E69BDAD936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323854" y="3833669"/>
            <a:ext cx="3930415" cy="206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441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03" y="224588"/>
            <a:ext cx="2845266" cy="641685"/>
          </a:xfrm>
        </p:spPr>
        <p:txBody>
          <a:bodyPr>
            <a:normAutofit/>
          </a:bodyPr>
          <a:lstStyle/>
          <a:p>
            <a:r>
              <a:rPr lang="en-GB" dirty="0"/>
              <a:t>Time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043C-39E7-48C7-9590-F013AE2D5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7839" y="1701167"/>
            <a:ext cx="7160494" cy="181205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400" dirty="0"/>
              <a:t>The world slows around the player</a:t>
            </a:r>
          </a:p>
          <a:p>
            <a:pPr>
              <a:lnSpc>
                <a:spcPct val="90000"/>
              </a:lnSpc>
            </a:pPr>
            <a:endParaRPr lang="en-GB" sz="2400" dirty="0"/>
          </a:p>
          <a:p>
            <a:pPr>
              <a:lnSpc>
                <a:spcPct val="90000"/>
              </a:lnSpc>
            </a:pPr>
            <a:r>
              <a:rPr lang="en-GB" sz="2400" dirty="0"/>
              <a:t>Bullets, enemies slow for satisfying results.</a:t>
            </a:r>
          </a:p>
        </p:txBody>
      </p:sp>
      <p:pic>
        <p:nvPicPr>
          <p:cNvPr id="5" name="Online Media 4" title="CyberFocus VIdeo 01">
            <a:hlinkClick r:id="" action="ppaction://media"/>
            <a:extLst>
              <a:ext uri="{FF2B5EF4-FFF2-40B4-BE49-F238E27FC236}">
                <a16:creationId xmlns:a16="http://schemas.microsoft.com/office/drawing/2014/main" id="{A4EE9301-402B-4434-AA2A-36EF85B7D95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114469" y="3481134"/>
            <a:ext cx="4220855" cy="237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9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757" y="196515"/>
            <a:ext cx="1782339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Combat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043C-39E7-48C7-9590-F013AE2D5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2284" y="1223210"/>
            <a:ext cx="7307998" cy="340587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400" dirty="0"/>
              <a:t>Real time</a:t>
            </a:r>
          </a:p>
          <a:p>
            <a:pPr>
              <a:lnSpc>
                <a:spcPct val="90000"/>
              </a:lnSpc>
            </a:pPr>
            <a:endParaRPr lang="en-GB" sz="2400" dirty="0"/>
          </a:p>
          <a:p>
            <a:pPr>
              <a:lnSpc>
                <a:spcPct val="90000"/>
              </a:lnSpc>
            </a:pPr>
            <a:r>
              <a:rPr lang="en-GB" sz="2400" dirty="0"/>
              <a:t>Bullets slow down (similar to </a:t>
            </a:r>
            <a:r>
              <a:rPr lang="en-GB" sz="2400" dirty="0" err="1"/>
              <a:t>SuperHot</a:t>
            </a:r>
            <a:r>
              <a:rPr lang="en-GB" sz="2400" dirty="0"/>
              <a:t>)</a:t>
            </a:r>
          </a:p>
          <a:p>
            <a:pPr>
              <a:lnSpc>
                <a:spcPct val="90000"/>
              </a:lnSpc>
            </a:pPr>
            <a:endParaRPr lang="en-GB" sz="2400" dirty="0"/>
          </a:p>
          <a:p>
            <a:pPr>
              <a:lnSpc>
                <a:spcPct val="90000"/>
              </a:lnSpc>
            </a:pPr>
            <a:r>
              <a:rPr lang="en-GB" sz="2400" dirty="0"/>
              <a:t>Parkour with this combat to produce enjoyable results.</a:t>
            </a:r>
          </a:p>
          <a:p>
            <a:pPr marL="0" indent="0">
              <a:lnSpc>
                <a:spcPct val="90000"/>
              </a:lnSpc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ED3243-85D1-4E50-A2B5-B37252AAF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7927" y="3962422"/>
            <a:ext cx="5089358" cy="265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690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13" y="381000"/>
            <a:ext cx="3737268" cy="879012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Marketing Plan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AD8A0E-3CD3-46EE-917D-27E504A2DC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9279960"/>
              </p:ext>
            </p:extLst>
          </p:nvPr>
        </p:nvGraphicFramePr>
        <p:xfrm>
          <a:off x="915607" y="1813116"/>
          <a:ext cx="8358395" cy="4435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6072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  <a:gridCol w="4242323">
                  <a:extLst>
                    <a:ext uri="{9D8B030D-6E8A-4147-A177-3AD203B41FA5}">
                      <a16:colId xmlns:a16="http://schemas.microsoft.com/office/drawing/2014/main" val="3940377457"/>
                    </a:ext>
                  </a:extLst>
                </a:gridCol>
              </a:tblGrid>
              <a:tr h="1112565">
                <a:tc>
                  <a:txBody>
                    <a:bodyPr/>
                    <a:lstStyle/>
                    <a:p>
                      <a:endParaRPr lang="en-GB" b="0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</a:endParaRPr>
                    </a:p>
                    <a:p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Conference + Trade Shows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b="0" dirty="0"/>
                    </a:p>
                    <a:p>
                      <a:r>
                        <a:rPr lang="en-GB" b="0" dirty="0">
                          <a:solidFill>
                            <a:schemeClr val="bg1"/>
                          </a:solidFill>
                        </a:rPr>
                        <a:t>Publisher to help with funding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b="1" dirty="0"/>
                        <a:t>Trailers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Own YouTube Channel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b="1" dirty="0"/>
                        <a:t>Community Building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Twitter/YouTube/Discord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107573">
                <a:tc>
                  <a:txBody>
                    <a:bodyPr/>
                    <a:lstStyle/>
                    <a:p>
                      <a:endParaRPr lang="en-GB" b="1" dirty="0"/>
                    </a:p>
                    <a:p>
                      <a:r>
                        <a:rPr lang="en-GB" b="1" dirty="0"/>
                        <a:t>PR + Marketing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Contractor -&gt; Publisher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5597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4726-8898-4AD9-9118-C5A13961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04903"/>
            <a:ext cx="4244802" cy="879012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Production Timeline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AD8A0E-3CD3-46EE-917D-27E504A2DC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734364"/>
              </p:ext>
            </p:extLst>
          </p:nvPr>
        </p:nvGraphicFramePr>
        <p:xfrm>
          <a:off x="360131" y="1819135"/>
          <a:ext cx="2100374" cy="42459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4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June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37582">
                <a:tc>
                  <a:txBody>
                    <a:bodyPr/>
                    <a:lstStyle/>
                    <a:p>
                      <a:r>
                        <a:rPr lang="en-GB" dirty="0"/>
                        <a:t>Character Movement + Wall running begin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Environment placement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069459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Basic parkour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F93B6F2-F246-43EA-BD2F-81E37B85CB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1760358"/>
              </p:ext>
            </p:extLst>
          </p:nvPr>
        </p:nvGraphicFramePr>
        <p:xfrm>
          <a:off x="2669147" y="1819135"/>
          <a:ext cx="2100374" cy="42925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4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52402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July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05846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Wall Running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05846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Hook Mechanic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22842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Slow down time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Enemies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4A42153-3957-46B2-B2C0-10167C50B7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2825836"/>
              </p:ext>
            </p:extLst>
          </p:nvPr>
        </p:nvGraphicFramePr>
        <p:xfrm>
          <a:off x="4986710" y="1819135"/>
          <a:ext cx="2100374" cy="43042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4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60423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pPr algn="ctr"/>
                      <a:r>
                        <a:rPr lang="en-GB" dirty="0"/>
                        <a:t>August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9704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All features to be polished</a:t>
                      </a:r>
                    </a:p>
                    <a:p>
                      <a:endParaRPr lang="en-GB" dirty="0"/>
                    </a:p>
                    <a:p>
                      <a:r>
                        <a:rPr lang="en-GB" dirty="0"/>
                        <a:t>Main level finished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866394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Community Building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866394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PR + Marketing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812EFC0-A902-47EA-97DB-08D9220B18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9080612"/>
              </p:ext>
            </p:extLst>
          </p:nvPr>
        </p:nvGraphicFramePr>
        <p:xfrm>
          <a:off x="7295725" y="1819134"/>
          <a:ext cx="2100373" cy="42175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373">
                  <a:extLst>
                    <a:ext uri="{9D8B030D-6E8A-4147-A177-3AD203B41FA5}">
                      <a16:colId xmlns:a16="http://schemas.microsoft.com/office/drawing/2014/main" val="2687624642"/>
                    </a:ext>
                  </a:extLst>
                </a:gridCol>
              </a:tblGrid>
              <a:tr h="1004277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dirty="0"/>
                        <a:t>September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63700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Further polish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508377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Community Building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215780"/>
                  </a:ext>
                </a:extLst>
              </a:tr>
              <a:tr h="1071078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r>
                        <a:rPr lang="en-GB" dirty="0"/>
                        <a:t>PR + Marketing</a:t>
                      </a:r>
                    </a:p>
                  </a:txBody>
                  <a:tcPr>
                    <a:solidFill>
                      <a:srgbClr val="EEF4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403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33540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1321</TotalTime>
  <Words>780</Words>
  <Application>Microsoft Office PowerPoint</Application>
  <PresentationFormat>Widescreen</PresentationFormat>
  <Paragraphs>146</Paragraphs>
  <Slides>14</Slides>
  <Notes>9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Wingdings 3</vt:lpstr>
      <vt:lpstr>Facet</vt:lpstr>
      <vt:lpstr>PowerPoint Presentation</vt:lpstr>
      <vt:lpstr>PowerPoint Presentation</vt:lpstr>
      <vt:lpstr>Company Development Team</vt:lpstr>
      <vt:lpstr>CyberFocus</vt:lpstr>
      <vt:lpstr>Parkour</vt:lpstr>
      <vt:lpstr>Time Control</vt:lpstr>
      <vt:lpstr>Combat</vt:lpstr>
      <vt:lpstr>Marketing Plan</vt:lpstr>
      <vt:lpstr>Production Timeline</vt:lpstr>
      <vt:lpstr>Budget</vt:lpstr>
      <vt:lpstr>Funding</vt:lpstr>
      <vt:lpstr>Recap</vt:lpstr>
      <vt:lpstr>Looking For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CyberFocus Pitch</dc:title>
  <dc:creator>Olivia Murray</dc:creator>
  <cp:lastModifiedBy>Calum Murray</cp:lastModifiedBy>
  <cp:revision>568</cp:revision>
  <dcterms:created xsi:type="dcterms:W3CDTF">2020-07-09T17:57:37Z</dcterms:created>
  <dcterms:modified xsi:type="dcterms:W3CDTF">2020-07-21T19:27:54Z</dcterms:modified>
</cp:coreProperties>
</file>